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if" ContentType="image/t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24384000" cy="13716000"/>
  <p:notesSz cx="6858000" cy="9144000"/>
  <p:defaultTextStyle>
    <a:lvl1pPr algn="ctr" defTabSz="825500">
      <a:defRPr sz="5000">
        <a:latin typeface="+mn-lt"/>
        <a:ea typeface="+mn-ea"/>
        <a:cs typeface="+mn-cs"/>
        <a:sym typeface="Helvetica Light"/>
      </a:defRPr>
    </a:lvl1pPr>
    <a:lvl2pPr indent="228600" algn="ctr" defTabSz="825500">
      <a:defRPr sz="5000">
        <a:latin typeface="+mn-lt"/>
        <a:ea typeface="+mn-ea"/>
        <a:cs typeface="+mn-cs"/>
        <a:sym typeface="Helvetica Light"/>
      </a:defRPr>
    </a:lvl2pPr>
    <a:lvl3pPr indent="457200" algn="ctr" defTabSz="825500">
      <a:defRPr sz="5000">
        <a:latin typeface="+mn-lt"/>
        <a:ea typeface="+mn-ea"/>
        <a:cs typeface="+mn-cs"/>
        <a:sym typeface="Helvetica Light"/>
      </a:defRPr>
    </a:lvl3pPr>
    <a:lvl4pPr indent="685800" algn="ctr" defTabSz="825500">
      <a:defRPr sz="5000">
        <a:latin typeface="+mn-lt"/>
        <a:ea typeface="+mn-ea"/>
        <a:cs typeface="+mn-cs"/>
        <a:sym typeface="Helvetica Light"/>
      </a:defRPr>
    </a:lvl4pPr>
    <a:lvl5pPr indent="914400" algn="ctr" defTabSz="825500">
      <a:defRPr sz="5000">
        <a:latin typeface="+mn-lt"/>
        <a:ea typeface="+mn-ea"/>
        <a:cs typeface="+mn-cs"/>
        <a:sym typeface="Helvetica Light"/>
      </a:defRPr>
    </a:lvl5pPr>
    <a:lvl6pPr indent="1143000" algn="ctr" defTabSz="825500">
      <a:defRPr sz="5000">
        <a:latin typeface="+mn-lt"/>
        <a:ea typeface="+mn-ea"/>
        <a:cs typeface="+mn-cs"/>
        <a:sym typeface="Helvetica Light"/>
      </a:defRPr>
    </a:lvl6pPr>
    <a:lvl7pPr indent="1371600" algn="ctr" defTabSz="825500">
      <a:defRPr sz="5000">
        <a:latin typeface="+mn-lt"/>
        <a:ea typeface="+mn-ea"/>
        <a:cs typeface="+mn-cs"/>
        <a:sym typeface="Helvetica Light"/>
      </a:defRPr>
    </a:lvl7pPr>
    <a:lvl8pPr indent="1600200" algn="ctr" defTabSz="825500">
      <a:defRPr sz="5000">
        <a:latin typeface="+mn-lt"/>
        <a:ea typeface="+mn-ea"/>
        <a:cs typeface="+mn-cs"/>
        <a:sym typeface="Helvetica Light"/>
      </a:defRPr>
    </a:lvl8pPr>
    <a:lvl9pPr indent="1828800" algn="ctr" defTabSz="825500">
      <a:defRPr sz="5000"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4" d="100"/>
          <a:sy n="54" d="100"/>
        </p:scale>
        <p:origin x="-616" y="-112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png>
</file>

<file path=ppt/media/image10.jpeg>
</file>

<file path=ppt/media/image2.png>
</file>

<file path=ppt/media/image3.jpeg>
</file>

<file path=ppt/media/image4.tif>
</file>

<file path=ppt/media/image5.tif>
</file>

<file path=ppt/media/image6.tif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31018911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1200" b="1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1200" b="1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>
              <a:defRPr sz="1800"/>
            </a:pPr>
            <a:r>
              <a:rPr sz="4500"/>
              <a:t>Body Level One</a:t>
            </a:r>
          </a:p>
          <a:p>
            <a:pPr lvl="1">
              <a:defRPr sz="1800"/>
            </a:pPr>
            <a:r>
              <a:rPr sz="4500"/>
              <a:t>Body Level Two</a:t>
            </a:r>
          </a:p>
          <a:p>
            <a:pPr lvl="2">
              <a:defRPr sz="1800"/>
            </a:pPr>
            <a:r>
              <a:rPr sz="4500"/>
              <a:t>Body Level Three</a:t>
            </a:r>
          </a:p>
          <a:p>
            <a:pPr lvl="3">
              <a:defRPr sz="1800"/>
            </a:pPr>
            <a:r>
              <a:rPr sz="4500"/>
              <a:t>Body Level Four</a:t>
            </a:r>
          </a:p>
          <a:p>
            <a:pPr lvl="4">
              <a:defRPr sz="1800"/>
            </a:pPr>
            <a:r>
              <a:rPr sz="45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algn="ctr" defTabSz="825500">
        <a:defRPr sz="11200"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11200"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11200"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11200"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11200"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11200"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11200"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11200"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11200"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1pPr>
      <a:lvl2pPr marL="127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2pPr>
      <a:lvl3pPr marL="190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3pPr>
      <a:lvl4pPr marL="254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4pPr>
      <a:lvl5pPr marL="317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5pPr>
      <a:lvl6pPr marL="381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6pPr>
      <a:lvl7pPr marL="444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7pPr>
      <a:lvl8pPr marL="508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8pPr>
      <a:lvl9pPr marL="571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4" Type="http://schemas.openxmlformats.org/officeDocument/2006/relationships/image" Target="../media/image6.ti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witter.com/djangogirlspgh" TargetMode="External"/><Relationship Id="rId4" Type="http://schemas.openxmlformats.org/officeDocument/2006/relationships/hyperlink" Target="http://fb.me/DjangoGirlsPgh" TargetMode="External"/><Relationship Id="rId5" Type="http://schemas.openxmlformats.org/officeDocument/2006/relationships/hyperlink" Target="mailto:pittsburgh@djangogirls.org" TargetMode="External"/><Relationship Id="rId6" Type="http://schemas.openxmlformats.org/officeDocument/2006/relationships/hyperlink" Target="mailto:hello@djangogirls.org" TargetMode="External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djangogirls.org/pittsburg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79400"/>
            </a:gs>
            <a:gs pos="58457">
              <a:srgbClr val="F39C00"/>
            </a:gs>
            <a:gs pos="100000">
              <a:srgbClr val="FFA50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4"/>
          <p:cNvGrpSpPr/>
          <p:nvPr/>
        </p:nvGrpSpPr>
        <p:grpSpPr>
          <a:xfrm>
            <a:off x="3276186" y="2674978"/>
            <a:ext cx="18185309" cy="8249216"/>
            <a:chOff x="0" y="0"/>
            <a:chExt cx="18185307" cy="8249214"/>
          </a:xfrm>
        </p:grpSpPr>
        <p:pic>
          <p:nvPicPr>
            <p:cNvPr id="32" name="logo-transparent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7831627" cy="60386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" name="Shape 33"/>
            <p:cNvSpPr/>
            <p:nvPr/>
          </p:nvSpPr>
          <p:spPr>
            <a:xfrm>
              <a:off x="95582" y="6146074"/>
              <a:ext cx="18089725" cy="2103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lvl="0">
                <a:defRPr sz="1800"/>
              </a:pPr>
              <a:r>
                <a:rPr sz="6500" b="1" dirty="0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Free Python and Django workshops </a:t>
              </a:r>
            </a:p>
            <a:p>
              <a:pPr lvl="0">
                <a:defRPr sz="1800"/>
              </a:pPr>
              <a:r>
                <a:rPr sz="6500" b="1" dirty="0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for women </a:t>
              </a:r>
              <a:r>
                <a:rPr lang="en-US" sz="6500" b="1" dirty="0" smtClean="0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on Oct. 10, 2015 in Pittsburgh</a:t>
              </a:r>
              <a:endParaRPr sz="6500" b="1" dirty="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endParaRPr>
            </a:p>
          </p:txBody>
        </p:sp>
      </p:grpSp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hoto1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46472" y="-1157941"/>
            <a:ext cx="24676944" cy="16451296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/>
          <p:nvPr/>
        </p:nvSpPr>
        <p:spPr>
          <a:xfrm>
            <a:off x="-788978" y="-969674"/>
            <a:ext cx="26549947" cy="14810880"/>
          </a:xfrm>
          <a:prstGeom prst="rect">
            <a:avLst/>
          </a:prstGeom>
          <a:solidFill>
            <a:srgbClr val="000000">
              <a:alpha val="39196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xfrm>
            <a:off x="811645" y="4567876"/>
            <a:ext cx="21005801" cy="2286001"/>
          </a:xfrm>
          <a:prstGeom prst="rect">
            <a:avLst/>
          </a:prstGeom>
        </p:spPr>
        <p:txBody>
          <a:bodyPr/>
          <a:lstStyle>
            <a:lvl1pPr algn="l">
              <a:defRPr sz="11300"/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1300" b="1">
                <a:solidFill>
                  <a:srgbClr val="FFFFFF"/>
                </a:solidFill>
              </a:rPr>
              <a:t>About</a:t>
            </a:r>
          </a:p>
        </p:txBody>
      </p:sp>
      <p:sp>
        <p:nvSpPr>
          <p:cNvPr id="39" name="Shape 39"/>
          <p:cNvSpPr/>
          <p:nvPr/>
        </p:nvSpPr>
        <p:spPr>
          <a:xfrm>
            <a:off x="819067" y="7033212"/>
            <a:ext cx="10578410" cy="5402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/>
            </a:pPr>
            <a:r>
              <a:rPr lang="en-US" sz="3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Girls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Pittsburgh is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 free, one-day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workshop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for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30 people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building your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first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application using HTML, CSS, Python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 </a:t>
            </a:r>
            <a:r>
              <a:rPr lang="en-US" sz="3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 The workshop consists of two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parts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installation party in the evening and a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full day of coding. Attendees work in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small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groups of 3 with a coach dedicated to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each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group. Coaches voluntarily help us in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their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free time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lang="en-US" sz="3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" name="Shape 40"/>
          <p:cNvSpPr/>
          <p:nvPr/>
        </p:nvSpPr>
        <p:spPr>
          <a:xfrm>
            <a:off x="2865086" y="635824"/>
            <a:ext cx="21005801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 algn="r" defTabSz="652145">
              <a:defRPr sz="1800"/>
            </a:pPr>
            <a:r>
              <a:rPr lang="en-US" sz="6241" b="1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Oct. 10, 2015</a:t>
            </a:r>
            <a:endParaRPr sz="6241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r" defTabSz="652145">
              <a:defRPr sz="1800"/>
            </a:pPr>
            <a:r>
              <a:rPr lang="en-US" sz="6241" b="1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Pittsburgh, Pennsylvania</a:t>
            </a:r>
            <a:endParaRPr sz="6241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Shape 39"/>
          <p:cNvSpPr/>
          <p:nvPr/>
        </p:nvSpPr>
        <p:spPr>
          <a:xfrm>
            <a:off x="13292477" y="7033212"/>
            <a:ext cx="10578410" cy="4737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/>
            </a:pP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Our goal is to bring more amazing women into the world of technology and increase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diversity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the Python and </a:t>
            </a:r>
            <a:r>
              <a:rPr lang="en-US" sz="3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communities. We believe that technology is for people and everyone should be able to build it. We are making technology more approachable by creating simple tools and resources designed with empathy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lang="en-US" sz="3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071267" y="7468919"/>
            <a:ext cx="2027362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A5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5000" b="1">
                <a:solidFill>
                  <a:srgbClr val="FFA500"/>
                </a:solidFill>
              </a:rPr>
              <a:t>Target</a:t>
            </a:r>
          </a:p>
        </p:txBody>
      </p:sp>
      <p:sp>
        <p:nvSpPr>
          <p:cNvPr id="43" name="Shape 43"/>
          <p:cNvSpPr/>
          <p:nvPr/>
        </p:nvSpPr>
        <p:spPr>
          <a:xfrm>
            <a:off x="10199309" y="7468919"/>
            <a:ext cx="3985382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A5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5000" b="1">
                <a:solidFill>
                  <a:srgbClr val="FFA500"/>
                </a:solidFill>
              </a:rPr>
              <a:t>Date &amp; place</a:t>
            </a:r>
          </a:p>
        </p:txBody>
      </p:sp>
      <p:sp>
        <p:nvSpPr>
          <p:cNvPr id="44" name="Shape 44"/>
          <p:cNvSpPr/>
          <p:nvPr/>
        </p:nvSpPr>
        <p:spPr>
          <a:xfrm>
            <a:off x="17540144" y="7468919"/>
            <a:ext cx="3517815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A5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5000" b="1">
                <a:solidFill>
                  <a:srgbClr val="FFA500"/>
                </a:solidFill>
              </a:rPr>
              <a:t>Supporters</a:t>
            </a:r>
          </a:p>
        </p:txBody>
      </p:sp>
      <p:sp>
        <p:nvSpPr>
          <p:cNvPr id="45" name="Shape 45"/>
          <p:cNvSpPr/>
          <p:nvPr/>
        </p:nvSpPr>
        <p:spPr>
          <a:xfrm>
            <a:off x="3023594" y="2674267"/>
            <a:ext cx="4122708" cy="41227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A5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" name="Shape 46"/>
          <p:cNvSpPr/>
          <p:nvPr/>
        </p:nvSpPr>
        <p:spPr>
          <a:xfrm>
            <a:off x="10130646" y="2674267"/>
            <a:ext cx="4122708" cy="41227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A5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" name="Shape 47"/>
          <p:cNvSpPr/>
          <p:nvPr/>
        </p:nvSpPr>
        <p:spPr>
          <a:xfrm>
            <a:off x="17237698" y="2674267"/>
            <a:ext cx="4122707" cy="41227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A5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8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86770" y="3667099"/>
            <a:ext cx="1996356" cy="2137044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18577" y="3676284"/>
            <a:ext cx="1746846" cy="2118674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300875" y="3826442"/>
            <a:ext cx="2009235" cy="1818358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hape 51"/>
          <p:cNvSpPr/>
          <p:nvPr/>
        </p:nvSpPr>
        <p:spPr>
          <a:xfrm>
            <a:off x="2032989" y="8773341"/>
            <a:ext cx="6103918" cy="2640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20000"/>
              </a:lnSpc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/>
            </a:pPr>
            <a:r>
              <a:rPr lang="en-US" sz="3600" dirty="0" smtClean="0"/>
              <a:t>30 </a:t>
            </a:r>
            <a:r>
              <a:rPr sz="3600" dirty="0" smtClean="0"/>
              <a:t>underprivileged </a:t>
            </a:r>
            <a:r>
              <a:rPr sz="3600" dirty="0"/>
              <a:t>women who never programmed before but are motivated to get into field</a:t>
            </a:r>
          </a:p>
        </p:txBody>
      </p:sp>
      <p:sp>
        <p:nvSpPr>
          <p:cNvPr id="52" name="Shape 52"/>
          <p:cNvSpPr/>
          <p:nvPr/>
        </p:nvSpPr>
        <p:spPr>
          <a:xfrm>
            <a:off x="9140042" y="8784000"/>
            <a:ext cx="6103917" cy="24950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>
              <a:lnSpc>
                <a:spcPct val="120000"/>
              </a:lnSpc>
              <a:defRPr sz="1800"/>
            </a:pPr>
            <a:r>
              <a:rPr sz="3600" dirty="0">
                <a:latin typeface="Open Sans"/>
                <a:ea typeface="Open Sans"/>
                <a:cs typeface="Open Sans"/>
                <a:sym typeface="Open Sans"/>
              </a:rPr>
              <a:t>Full day, </a:t>
            </a:r>
            <a:r>
              <a:rPr lang="en-US" sz="3600" dirty="0" smtClean="0">
                <a:latin typeface="Open Sans"/>
                <a:ea typeface="Open Sans"/>
                <a:cs typeface="Open Sans"/>
                <a:sym typeface="Open Sans"/>
              </a:rPr>
              <a:t>Oct. 10, 2015</a:t>
            </a:r>
            <a:endParaRPr sz="3600" dirty="0"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ct val="120000"/>
              </a:lnSpc>
              <a:defRPr sz="1800"/>
            </a:pPr>
            <a:r>
              <a:rPr lang="en-US" sz="3600" dirty="0" smtClean="0">
                <a:latin typeface="Open Sans"/>
                <a:ea typeface="Open Sans"/>
                <a:cs typeface="Open Sans"/>
                <a:sym typeface="Open Sans"/>
              </a:rPr>
              <a:t>Pittsburgh</a:t>
            </a:r>
            <a:r>
              <a:rPr sz="3600" dirty="0" smtClean="0">
                <a:latin typeface="Open Sans"/>
                <a:ea typeface="Open Sans"/>
                <a:cs typeface="Open Sans"/>
                <a:sym typeface="Open Sans"/>
              </a:rPr>
              <a:t>, Berlin</a:t>
            </a:r>
            <a:endParaRPr lang="en-US" sz="3600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ct val="120000"/>
              </a:lnSpc>
              <a:defRPr sz="1800"/>
            </a:pPr>
            <a:r>
              <a:rPr lang="en-US" sz="3200" i="1" dirty="0" smtClean="0">
                <a:solidFill>
                  <a:schemeClr val="bg1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(We are still looking for a venue. Talk with us about hosting!)</a:t>
            </a:r>
            <a:endParaRPr sz="3200" i="1" dirty="0">
              <a:solidFill>
                <a:schemeClr val="bg1">
                  <a:lumMod val="75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3" name="Shape 53"/>
          <p:cNvSpPr/>
          <p:nvPr/>
        </p:nvSpPr>
        <p:spPr>
          <a:xfrm>
            <a:off x="16247093" y="8776148"/>
            <a:ext cx="6471311" cy="1975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20000"/>
              </a:lnSpc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/>
            </a:pPr>
            <a:r>
              <a:rPr sz="3600" dirty="0"/>
              <a:t>We </a:t>
            </a:r>
            <a:r>
              <a:rPr lang="en-US" sz="3600" dirty="0" smtClean="0"/>
              <a:t>are seeking coaches, sponsors and other support!</a:t>
            </a:r>
            <a:endParaRPr lang="en-US" dirty="0"/>
          </a:p>
          <a:p>
            <a:pPr lvl="0">
              <a:defRPr sz="1800"/>
            </a:pPr>
            <a:r>
              <a:rPr lang="en-US" sz="3600" dirty="0" smtClean="0"/>
              <a:t>Join Us!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hoto5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12566" y="-1211400"/>
            <a:ext cx="25066524" cy="16719371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hape 56"/>
          <p:cNvSpPr/>
          <p:nvPr/>
        </p:nvSpPr>
        <p:spPr>
          <a:xfrm>
            <a:off x="-1270588" y="-46037"/>
            <a:ext cx="26549946" cy="14810880"/>
          </a:xfrm>
          <a:prstGeom prst="rect">
            <a:avLst/>
          </a:prstGeom>
          <a:solidFill>
            <a:srgbClr val="000000">
              <a:alpha val="39196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title" idx="4294967295"/>
          </p:nvPr>
        </p:nvSpPr>
        <p:spPr>
          <a:xfrm>
            <a:off x="758866" y="4805383"/>
            <a:ext cx="21005801" cy="2286001"/>
          </a:xfrm>
          <a:prstGeom prst="rect">
            <a:avLst/>
          </a:prstGeom>
        </p:spPr>
        <p:txBody>
          <a:bodyPr/>
          <a:lstStyle>
            <a:lvl1pPr algn="l">
              <a:defRPr sz="113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1300" b="1">
                <a:solidFill>
                  <a:srgbClr val="FFFFFF"/>
                </a:solidFill>
              </a:rPr>
              <a:t>Team</a:t>
            </a:r>
          </a:p>
        </p:txBody>
      </p:sp>
      <p:sp>
        <p:nvSpPr>
          <p:cNvPr id="58" name="Shape 58"/>
          <p:cNvSpPr/>
          <p:nvPr/>
        </p:nvSpPr>
        <p:spPr>
          <a:xfrm>
            <a:off x="924626" y="7165162"/>
            <a:ext cx="10578409" cy="5402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/>
            </a:pPr>
            <a:r>
              <a:rPr lang="en-US" sz="3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Girls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Pittsburgh is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organized by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Todd Waits and Jessie Hedges. Todd and Jessie both work with the Software Engineering Institute at Carnegie Mellon University and have experience with </a:t>
            </a:r>
            <a:r>
              <a:rPr lang="en-US" sz="3600" dirty="0" err="1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 They have a passion for increasing diversity and inclusion in the tech community. They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have a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passion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for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software development,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 they love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helping others fall in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love with it, too.</a:t>
            </a:r>
            <a:endParaRPr lang="en-US" sz="3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" name="Shape 60"/>
          <p:cNvSpPr/>
          <p:nvPr/>
        </p:nvSpPr>
        <p:spPr>
          <a:xfrm rot="742117">
            <a:off x="15986117" y="4950361"/>
            <a:ext cx="3973701" cy="3973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1" y="3015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5"/>
                </a:cubicBezTo>
                <a:cubicBezTo>
                  <a:pt x="14875" y="1005"/>
                  <a:pt x="12357" y="0"/>
                  <a:pt x="9839" y="0"/>
                </a:cubicBez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 w="63500" cap="flat">
            <a:solidFill>
              <a:srgbClr val="FFFFFF"/>
            </a:solidFill>
            <a:prstDash val="solid"/>
            <a:miter lim="400000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63" name="Shape 63"/>
          <p:cNvSpPr/>
          <p:nvPr/>
        </p:nvSpPr>
        <p:spPr>
          <a:xfrm>
            <a:off x="13764203" y="8656720"/>
            <a:ext cx="3682444" cy="36825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3" y="1006"/>
                  <a:pt x="2881" y="3016"/>
                </a:cubicBezTo>
                <a:cubicBezTo>
                  <a:pt x="-961" y="7038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8"/>
                  <a:pt x="16797" y="3016"/>
                </a:cubicBezTo>
                <a:cubicBezTo>
                  <a:pt x="14875" y="1006"/>
                  <a:pt x="12356" y="0"/>
                  <a:pt x="9838" y="0"/>
                </a:cubicBez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 w="63500" cap="flat">
            <a:solidFill>
              <a:srgbClr val="FFFFFF"/>
            </a:solidFill>
            <a:prstDash val="solid"/>
            <a:miter lim="400000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65" name="Shape 65"/>
          <p:cNvSpPr/>
          <p:nvPr/>
        </p:nvSpPr>
        <p:spPr>
          <a:xfrm>
            <a:off x="19093143" y="8433063"/>
            <a:ext cx="3383031" cy="702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900" dirty="0" smtClean="0">
                <a:solidFill>
                  <a:srgbClr val="FFFFFF"/>
                </a:solidFill>
              </a:rPr>
              <a:t>Jessie Hedges</a:t>
            </a:r>
            <a:endParaRPr sz="3900" dirty="0">
              <a:solidFill>
                <a:srgbClr val="FFFFFF"/>
              </a:solidFill>
            </a:endParaRPr>
          </a:p>
        </p:txBody>
      </p:sp>
      <p:sp>
        <p:nvSpPr>
          <p:cNvPr id="66" name="Shape 66"/>
          <p:cNvSpPr/>
          <p:nvPr/>
        </p:nvSpPr>
        <p:spPr>
          <a:xfrm>
            <a:off x="17132578" y="11674036"/>
            <a:ext cx="2723183" cy="702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900" dirty="0" smtClean="0">
                <a:solidFill>
                  <a:srgbClr val="FFFFFF"/>
                </a:solidFill>
              </a:rPr>
              <a:t>@</a:t>
            </a:r>
            <a:r>
              <a:rPr lang="en-US" sz="3900" dirty="0" smtClean="0">
                <a:solidFill>
                  <a:srgbClr val="FFFFFF"/>
                </a:solidFill>
              </a:rPr>
              <a:t>toddwaits</a:t>
            </a:r>
            <a:endParaRPr sz="3900" dirty="0">
              <a:solidFill>
                <a:srgbClr val="FFFFFF"/>
              </a:solidFill>
            </a:endParaRPr>
          </a:p>
        </p:txBody>
      </p:sp>
      <p:sp>
        <p:nvSpPr>
          <p:cNvPr id="68" name="Shape 68"/>
          <p:cNvSpPr/>
          <p:nvPr/>
        </p:nvSpPr>
        <p:spPr>
          <a:xfrm>
            <a:off x="14645056" y="7480278"/>
            <a:ext cx="1280585" cy="128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19" h="20419" extrusionOk="0">
                <a:moveTo>
                  <a:pt x="169" y="20419"/>
                </a:moveTo>
                <a:cubicBezTo>
                  <a:pt x="-1181" y="5569"/>
                  <a:pt x="5569" y="-1181"/>
                  <a:pt x="20419" y="169"/>
                </a:cubicBezTo>
              </a:path>
            </a:pathLst>
          </a:custGeom>
          <a:ln w="635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hoto0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4610" y="-125694"/>
            <a:ext cx="26084015" cy="17398038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hape 71"/>
          <p:cNvSpPr/>
          <p:nvPr/>
        </p:nvSpPr>
        <p:spPr>
          <a:xfrm>
            <a:off x="-287575" y="-547440"/>
            <a:ext cx="26549946" cy="14810880"/>
          </a:xfrm>
          <a:prstGeom prst="rect">
            <a:avLst/>
          </a:prstGeom>
          <a:solidFill>
            <a:srgbClr val="000000">
              <a:alpha val="39196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title" idx="4294967295"/>
          </p:nvPr>
        </p:nvSpPr>
        <p:spPr>
          <a:xfrm>
            <a:off x="890814" y="682666"/>
            <a:ext cx="21005801" cy="2286001"/>
          </a:xfrm>
          <a:prstGeom prst="rect">
            <a:avLst/>
          </a:prstGeom>
        </p:spPr>
        <p:txBody>
          <a:bodyPr/>
          <a:lstStyle>
            <a:lvl1pPr algn="l">
              <a:defRPr sz="113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1300" b="1">
                <a:solidFill>
                  <a:srgbClr val="FFFFFF"/>
                </a:solidFill>
              </a:rPr>
              <a:t>SUPPORT US!</a:t>
            </a:r>
          </a:p>
        </p:txBody>
      </p:sp>
      <p:sp>
        <p:nvSpPr>
          <p:cNvPr id="73" name="Shape 73"/>
          <p:cNvSpPr/>
          <p:nvPr/>
        </p:nvSpPr>
        <p:spPr>
          <a:xfrm>
            <a:off x="898236" y="3491949"/>
            <a:ext cx="10578409" cy="67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/>
            </a:pP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We’re looking for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people and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organizations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that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support the goal of bringing more women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into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technology, to help us. </a:t>
            </a:r>
            <a:endParaRPr lang="en-US" sz="3600" dirty="0" smtClean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>
              <a:lnSpc>
                <a:spcPct val="120000"/>
              </a:lnSpc>
              <a:defRPr sz="1800"/>
            </a:pPr>
            <a:endParaRPr lang="en-US" sz="3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>
              <a:lnSpc>
                <a:spcPct val="120000"/>
              </a:lnSpc>
              <a:defRPr sz="1800"/>
            </a:pP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You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can help us invite women from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Pittsburgh to participate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</a:t>
            </a:r>
            <a:r>
              <a:rPr lang="en-US" sz="3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Django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Girls programming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workshop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 We need funds to cover costs of food,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refreshments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 workshop aids like technical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books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or useful gadgets to make the first </a:t>
            </a:r>
            <a:r>
              <a:rPr lang="en-US" sz="36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 </a:t>
            </a:r>
            <a:r>
              <a:rPr lang="en-US" sz="3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with coding a great experience.</a:t>
            </a:r>
            <a:endParaRPr sz="3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/>
          </p:cNvSpPr>
          <p:nvPr>
            <p:ph type="title" idx="4294967295"/>
          </p:nvPr>
        </p:nvSpPr>
        <p:spPr>
          <a:xfrm>
            <a:off x="890814" y="682666"/>
            <a:ext cx="21005801" cy="2286001"/>
          </a:xfrm>
          <a:prstGeom prst="rect">
            <a:avLst/>
          </a:prstGeom>
        </p:spPr>
        <p:txBody>
          <a:bodyPr/>
          <a:lstStyle>
            <a:lvl1pPr algn="l">
              <a:defRPr sz="11300" b="1">
                <a:solidFill>
                  <a:srgbClr val="FFA5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1300" b="1">
                <a:solidFill>
                  <a:srgbClr val="FFA500"/>
                </a:solidFill>
              </a:rPr>
              <a:t>SUPPORT US!</a:t>
            </a:r>
          </a:p>
        </p:txBody>
      </p:sp>
      <p:sp>
        <p:nvSpPr>
          <p:cNvPr id="77" name="Shape 77"/>
          <p:cNvSpPr/>
          <p:nvPr/>
        </p:nvSpPr>
        <p:spPr>
          <a:xfrm>
            <a:off x="871846" y="3012621"/>
            <a:ext cx="10578410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0">
              <a:defRPr sz="1800"/>
            </a:pPr>
            <a:r>
              <a:rPr sz="3600"/>
              <a:t>You can help us in three ways:</a:t>
            </a:r>
          </a:p>
        </p:txBody>
      </p:sp>
      <p:sp>
        <p:nvSpPr>
          <p:cNvPr id="78" name="Shape 78"/>
          <p:cNvSpPr/>
          <p:nvPr/>
        </p:nvSpPr>
        <p:spPr>
          <a:xfrm>
            <a:off x="2418828" y="4420321"/>
            <a:ext cx="3650890" cy="3650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A5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79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3990" y="5204366"/>
            <a:ext cx="2525968" cy="2286001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hape 80"/>
          <p:cNvSpPr/>
          <p:nvPr/>
        </p:nvSpPr>
        <p:spPr>
          <a:xfrm>
            <a:off x="10386017" y="4420321"/>
            <a:ext cx="3650890" cy="3650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A5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18353205" y="4420321"/>
            <a:ext cx="3650890" cy="3650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A5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82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31549" y="5478158"/>
            <a:ext cx="1920902" cy="1738417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75056" y="5710613"/>
            <a:ext cx="1407189" cy="1273506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Shape 84"/>
          <p:cNvSpPr/>
          <p:nvPr/>
        </p:nvSpPr>
        <p:spPr>
          <a:xfrm>
            <a:off x="3301464" y="8412749"/>
            <a:ext cx="1885620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A5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5000" b="1" dirty="0" smtClean="0">
                <a:solidFill>
                  <a:srgbClr val="FFA500"/>
                </a:solidFill>
              </a:rPr>
              <a:t>$1000</a:t>
            </a:r>
            <a:endParaRPr sz="5000" b="1" dirty="0">
              <a:solidFill>
                <a:srgbClr val="FFA500"/>
              </a:solidFill>
            </a:endParaRPr>
          </a:p>
        </p:txBody>
      </p:sp>
      <p:sp>
        <p:nvSpPr>
          <p:cNvPr id="85" name="Shape 85"/>
          <p:cNvSpPr/>
          <p:nvPr/>
        </p:nvSpPr>
        <p:spPr>
          <a:xfrm>
            <a:off x="11446955" y="8412749"/>
            <a:ext cx="1529014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A5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5000" b="1" dirty="0" smtClean="0">
                <a:solidFill>
                  <a:srgbClr val="FFA500"/>
                </a:solidFill>
              </a:rPr>
              <a:t>$800</a:t>
            </a:r>
            <a:endParaRPr sz="5000" b="1" dirty="0">
              <a:solidFill>
                <a:srgbClr val="FFA500"/>
              </a:solidFill>
            </a:endParaRPr>
          </a:p>
        </p:txBody>
      </p:sp>
      <p:sp>
        <p:nvSpPr>
          <p:cNvPr id="86" name="Shape 86"/>
          <p:cNvSpPr/>
          <p:nvPr/>
        </p:nvSpPr>
        <p:spPr>
          <a:xfrm>
            <a:off x="19414144" y="8412749"/>
            <a:ext cx="1529014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A50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5000" b="1" dirty="0" smtClean="0">
                <a:solidFill>
                  <a:srgbClr val="FFA500"/>
                </a:solidFill>
              </a:rPr>
              <a:t>$500</a:t>
            </a:r>
            <a:endParaRPr sz="5000" b="1" dirty="0">
              <a:solidFill>
                <a:srgbClr val="FFA500"/>
              </a:solidFill>
            </a:endParaRPr>
          </a:p>
        </p:txBody>
      </p:sp>
      <p:sp>
        <p:nvSpPr>
          <p:cNvPr id="87" name="Shape 87"/>
          <p:cNvSpPr/>
          <p:nvPr/>
        </p:nvSpPr>
        <p:spPr>
          <a:xfrm>
            <a:off x="1182027" y="9726066"/>
            <a:ext cx="6149893" cy="2347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439615" lvl="0" indent="-439615" algn="l">
              <a:lnSpc>
                <a:spcPct val="120000"/>
              </a:lnSpc>
              <a:buSzPct val="75000"/>
              <a:buChar char="-"/>
              <a:defRPr sz="1800"/>
            </a:pPr>
            <a:r>
              <a:rPr lang="en-US" sz="3200" dirty="0">
                <a:latin typeface="Open Sans"/>
                <a:ea typeface="Open Sans"/>
                <a:cs typeface="Open Sans"/>
                <a:sym typeface="Open Sans"/>
              </a:rPr>
              <a:t>company logo on website</a:t>
            </a:r>
          </a:p>
          <a:p>
            <a:pPr marL="439615" lvl="0" indent="-439615" algn="l">
              <a:lnSpc>
                <a:spcPct val="120000"/>
              </a:lnSpc>
              <a:buSzPct val="75000"/>
              <a:buChar char="-"/>
              <a:defRPr sz="1800"/>
            </a:pPr>
            <a:r>
              <a:rPr lang="en-US" sz="3200" dirty="0">
                <a:latin typeface="Open Sans"/>
                <a:ea typeface="Open Sans"/>
                <a:cs typeface="Open Sans"/>
                <a:sym typeface="Open Sans"/>
              </a:rPr>
              <a:t>company poster at workshop</a:t>
            </a:r>
          </a:p>
          <a:p>
            <a:pPr marL="439615" lvl="0" indent="-439615" algn="l">
              <a:lnSpc>
                <a:spcPct val="120000"/>
              </a:lnSpc>
              <a:buSzPct val="75000"/>
              <a:buChar char="-"/>
              <a:defRPr sz="1800"/>
            </a:pPr>
            <a:r>
              <a:rPr lang="en-US" sz="3200" dirty="0">
                <a:latin typeface="Open Sans"/>
                <a:ea typeface="Open Sans"/>
                <a:cs typeface="Open Sans"/>
                <a:sym typeface="Open Sans"/>
              </a:rPr>
              <a:t>post on Twitter and Facebook</a:t>
            </a:r>
          </a:p>
          <a:p>
            <a:pPr marL="439615" lvl="0" indent="-439615" algn="l">
              <a:lnSpc>
                <a:spcPct val="120000"/>
              </a:lnSpc>
              <a:buSzPct val="75000"/>
              <a:buChar char="-"/>
              <a:defRPr sz="1800"/>
            </a:pPr>
            <a:r>
              <a:rPr sz="3200" b="1" dirty="0" smtClean="0"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sz="3200" b="1" dirty="0"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sz="3200" b="1" dirty="0" smtClean="0">
                <a:latin typeface="Open Sans"/>
                <a:ea typeface="Open Sans"/>
                <a:cs typeface="Open Sans"/>
                <a:sym typeface="Open Sans"/>
              </a:rPr>
              <a:t>minute </a:t>
            </a:r>
            <a:r>
              <a:rPr sz="3200" b="1" dirty="0">
                <a:latin typeface="Open Sans"/>
                <a:ea typeface="Open Sans"/>
                <a:cs typeface="Open Sans"/>
                <a:sym typeface="Open Sans"/>
              </a:rPr>
              <a:t>Lightning Talk</a:t>
            </a:r>
          </a:p>
        </p:txBody>
      </p:sp>
      <p:sp>
        <p:nvSpPr>
          <p:cNvPr id="88" name="Shape 88"/>
          <p:cNvSpPr/>
          <p:nvPr/>
        </p:nvSpPr>
        <p:spPr>
          <a:xfrm>
            <a:off x="9136515" y="9726066"/>
            <a:ext cx="6149894" cy="2347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439615" lvl="0" indent="-439615" algn="l">
              <a:lnSpc>
                <a:spcPct val="120000"/>
              </a:lnSpc>
              <a:buSzPct val="75000"/>
              <a:buChar char="-"/>
              <a:defRPr sz="1800"/>
            </a:pPr>
            <a:r>
              <a:rPr lang="en-US" sz="3200" dirty="0">
                <a:latin typeface="Open Sans"/>
                <a:ea typeface="Open Sans"/>
                <a:cs typeface="Open Sans"/>
                <a:sym typeface="Open Sans"/>
              </a:rPr>
              <a:t>company logo on </a:t>
            </a:r>
            <a:r>
              <a:rPr lang="en-US" sz="3200" dirty="0" smtClean="0">
                <a:latin typeface="Open Sans"/>
                <a:ea typeface="Open Sans"/>
                <a:cs typeface="Open Sans"/>
                <a:sym typeface="Open Sans"/>
              </a:rPr>
              <a:t>website</a:t>
            </a:r>
            <a:endParaRPr lang="en-US" sz="3200" dirty="0">
              <a:latin typeface="Open Sans"/>
              <a:ea typeface="Open Sans"/>
              <a:cs typeface="Open Sans"/>
              <a:sym typeface="Open Sans"/>
            </a:endParaRPr>
          </a:p>
          <a:p>
            <a:pPr marL="439615" lvl="0" indent="-439615" algn="l">
              <a:lnSpc>
                <a:spcPct val="120000"/>
              </a:lnSpc>
              <a:buSzPct val="75000"/>
              <a:buChar char="-"/>
              <a:defRPr sz="1800"/>
            </a:pPr>
            <a:r>
              <a:rPr lang="en-US" sz="3200" dirty="0">
                <a:latin typeface="Open Sans"/>
                <a:ea typeface="Open Sans"/>
                <a:cs typeface="Open Sans"/>
                <a:sym typeface="Open Sans"/>
              </a:rPr>
              <a:t>company poster at </a:t>
            </a:r>
            <a:r>
              <a:rPr lang="en-US" sz="3200" dirty="0" smtClean="0">
                <a:latin typeface="Open Sans"/>
                <a:ea typeface="Open Sans"/>
                <a:cs typeface="Open Sans"/>
                <a:sym typeface="Open Sans"/>
              </a:rPr>
              <a:t>workshop</a:t>
            </a:r>
            <a:endParaRPr lang="en-US" sz="3200" dirty="0">
              <a:latin typeface="Open Sans"/>
              <a:ea typeface="Open Sans"/>
              <a:cs typeface="Open Sans"/>
              <a:sym typeface="Open Sans"/>
            </a:endParaRPr>
          </a:p>
          <a:p>
            <a:pPr marL="439615" lvl="0" indent="-439615" algn="l">
              <a:lnSpc>
                <a:spcPct val="120000"/>
              </a:lnSpc>
              <a:buSzPct val="75000"/>
              <a:buChar char="-"/>
              <a:defRPr sz="1800"/>
            </a:pPr>
            <a:r>
              <a:rPr lang="en-US" sz="3200" dirty="0">
                <a:latin typeface="Open Sans"/>
                <a:ea typeface="Open Sans"/>
                <a:cs typeface="Open Sans"/>
                <a:sym typeface="Open Sans"/>
              </a:rPr>
              <a:t>post on Twitter and Facebook</a:t>
            </a:r>
          </a:p>
          <a:p>
            <a:pPr marL="439615" lvl="1" indent="-439615" algn="l">
              <a:lnSpc>
                <a:spcPct val="120000"/>
              </a:lnSpc>
              <a:buSzPct val="75000"/>
              <a:buChar char="-"/>
              <a:defRPr sz="1800"/>
            </a:pPr>
            <a:endParaRPr lang="en-US" sz="3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Shape 88"/>
          <p:cNvSpPr/>
          <p:nvPr/>
        </p:nvSpPr>
        <p:spPr>
          <a:xfrm>
            <a:off x="17109677" y="9726066"/>
            <a:ext cx="6149894" cy="1165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439615" lvl="0" indent="-439615" algn="l">
              <a:lnSpc>
                <a:spcPct val="120000"/>
              </a:lnSpc>
              <a:buSzPct val="75000"/>
              <a:buChar char="-"/>
              <a:defRPr sz="1800"/>
            </a:pPr>
            <a:r>
              <a:rPr sz="3200" dirty="0">
                <a:latin typeface="Open Sans"/>
                <a:ea typeface="Open Sans"/>
                <a:cs typeface="Open Sans"/>
                <a:sym typeface="Open Sans"/>
              </a:rPr>
              <a:t>company logo on website</a:t>
            </a:r>
          </a:p>
          <a:p>
            <a:pPr marL="439615" lvl="0" indent="-439615" algn="l">
              <a:lnSpc>
                <a:spcPct val="120000"/>
              </a:lnSpc>
              <a:buSzPct val="75000"/>
              <a:buChar char="-"/>
              <a:defRPr sz="1800"/>
            </a:pPr>
            <a:r>
              <a:rPr lang="en-US" sz="3200" dirty="0" smtClean="0">
                <a:latin typeface="Open Sans"/>
                <a:ea typeface="Open Sans"/>
                <a:cs typeface="Open Sans"/>
                <a:sym typeface="Open Sans"/>
              </a:rPr>
              <a:t>post </a:t>
            </a:r>
            <a:r>
              <a:rPr lang="en-US" sz="3200" dirty="0">
                <a:latin typeface="Open Sans"/>
                <a:ea typeface="Open Sans"/>
                <a:cs typeface="Open Sans"/>
                <a:sym typeface="Open Sans"/>
              </a:rPr>
              <a:t>on Twitter and Facebook</a:t>
            </a:r>
            <a:endParaRPr sz="32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79400"/>
            </a:gs>
            <a:gs pos="58457">
              <a:srgbClr val="F39C00"/>
            </a:gs>
            <a:gs pos="100000">
              <a:srgbClr val="FFA50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/>
          </p:cNvSpPr>
          <p:nvPr>
            <p:ph type="title"/>
          </p:nvPr>
        </p:nvSpPr>
        <p:spPr>
          <a:xfrm>
            <a:off x="917203" y="1983440"/>
            <a:ext cx="7480611" cy="2286001"/>
          </a:xfrm>
          <a:prstGeom prst="rect">
            <a:avLst/>
          </a:prstGeom>
        </p:spPr>
        <p:txBody>
          <a:bodyPr anchor="ctr"/>
          <a:lstStyle>
            <a:lvl1pPr algn="l">
              <a:defRPr sz="11300"/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1300" b="1">
                <a:solidFill>
                  <a:srgbClr val="FFFFFF"/>
                </a:solidFill>
              </a:rPr>
              <a:t>Thanks! ♥</a:t>
            </a:r>
          </a:p>
        </p:txBody>
      </p:sp>
      <p:sp>
        <p:nvSpPr>
          <p:cNvPr id="92" name="Shape 92"/>
          <p:cNvSpPr/>
          <p:nvPr/>
        </p:nvSpPr>
        <p:spPr>
          <a:xfrm>
            <a:off x="912255" y="4854960"/>
            <a:ext cx="10530466" cy="8971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lvl="0" algn="l">
              <a:defRPr sz="1800"/>
            </a:pPr>
            <a:r>
              <a:rPr lang="en-US" sz="6100" b="1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Django Girls Pittsburgh</a:t>
            </a:r>
            <a:endParaRPr sz="61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>
              <a:defRPr sz="1800"/>
            </a:pPr>
            <a:r>
              <a:rPr lang="en-US" sz="6100" b="1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@DjangoGirlsPGH</a:t>
            </a:r>
            <a:endParaRPr sz="61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>
              <a:defRPr sz="1800"/>
            </a:pPr>
            <a:r>
              <a:rPr lang="en-US" sz="6100" b="1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fb.me/DjangoGirlsPgh</a:t>
            </a:r>
            <a:endParaRPr sz="61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>
              <a:defRPr sz="1800"/>
            </a:pPr>
            <a:endParaRPr sz="6100" b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>
              <a:defRPr sz="1800"/>
            </a:pPr>
            <a:r>
              <a:rPr sz="61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Get in touch:</a:t>
            </a:r>
          </a:p>
          <a:p>
            <a:pPr lvl="0" algn="l">
              <a:defRPr sz="1800"/>
            </a:pPr>
            <a:r>
              <a:rPr lang="en-US" sz="6100" b="1" u="sng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pittsburgh@djangogirls.org</a:t>
            </a:r>
            <a:endParaRPr sz="6100" b="1" u="sng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  <a:hlinkClick r:id="rId6"/>
            </a:endParaRPr>
          </a:p>
        </p:txBody>
      </p:sp>
      <p:grpSp>
        <p:nvGrpSpPr>
          <p:cNvPr id="95" name="Group 95"/>
          <p:cNvGrpSpPr/>
          <p:nvPr/>
        </p:nvGrpSpPr>
        <p:grpSpPr>
          <a:xfrm>
            <a:off x="13518252" y="3155919"/>
            <a:ext cx="8665739" cy="7404162"/>
            <a:chOff x="0" y="0"/>
            <a:chExt cx="8665738" cy="7404160"/>
          </a:xfrm>
        </p:grpSpPr>
        <p:pic>
          <p:nvPicPr>
            <p:cNvPr id="93" name="logo-transparent.png"/>
            <p:cNvPicPr/>
            <p:nvPr/>
          </p:nvPicPr>
          <p:blipFill>
            <a:blip r:embed="rId7">
              <a:extLst/>
            </a:blip>
            <a:srcRect r="37034"/>
            <a:stretch>
              <a:fillRect/>
            </a:stretch>
          </p:blipFill>
          <p:spPr>
            <a:xfrm>
              <a:off x="0" y="0"/>
              <a:ext cx="8665739" cy="46607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4" name="logo-transparent.png"/>
            <p:cNvPicPr/>
            <p:nvPr/>
          </p:nvPicPr>
          <p:blipFill>
            <a:blip r:embed="rId7">
              <a:extLst/>
            </a:blip>
            <a:srcRect l="61989"/>
            <a:stretch>
              <a:fillRect/>
            </a:stretch>
          </p:blipFill>
          <p:spPr>
            <a:xfrm>
              <a:off x="2282756" y="2743437"/>
              <a:ext cx="5231210" cy="46607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428</Words>
  <Application>Microsoft Macintosh PowerPoint</Application>
  <PresentationFormat>Custom</PresentationFormat>
  <Paragraphs>45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White</vt:lpstr>
      <vt:lpstr>PowerPoint Presentation</vt:lpstr>
      <vt:lpstr>About</vt:lpstr>
      <vt:lpstr>PowerPoint Presentation</vt:lpstr>
      <vt:lpstr>Team</vt:lpstr>
      <vt:lpstr>SUPPORT US!</vt:lpstr>
      <vt:lpstr>SUPPORT US!</vt:lpstr>
      <vt:lpstr>Thanks! ♥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todd waits</cp:lastModifiedBy>
  <cp:revision>5</cp:revision>
  <dcterms:modified xsi:type="dcterms:W3CDTF">2015-08-20T18:02:09Z</dcterms:modified>
</cp:coreProperties>
</file>